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4717E"/>
    <a:srgbClr val="03B992"/>
    <a:srgbClr val="D9D9D9"/>
    <a:srgbClr val="384449"/>
    <a:srgbClr val="80A04B"/>
    <a:srgbClr val="278A77"/>
    <a:srgbClr val="569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228" autoAdjust="0"/>
  </p:normalViewPr>
  <p:slideViewPr>
    <p:cSldViewPr snapToGrid="0">
      <p:cViewPr varScale="1">
        <p:scale>
          <a:sx n="84" d="100"/>
          <a:sy n="84" d="100"/>
        </p:scale>
        <p:origin x="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1F8C7-4B00-4F96-84C6-AD78279938BF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04128-CE58-47A7-83DB-836746FD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6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04128-CE58-47A7-83DB-836746FDB3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01F543-AB06-46B0-82BC-8D390479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069B0-6C43-47C9-9AF6-441EEB764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02" y="439615"/>
            <a:ext cx="9144000" cy="1160585"/>
          </a:xfrm>
        </p:spPr>
        <p:txBody>
          <a:bodyPr anchor="b">
            <a:normAutofit/>
          </a:bodyPr>
          <a:lstStyle>
            <a:lvl1pPr algn="l">
              <a:defRPr lang="en-US" sz="5000" b="1" kern="1200" spc="1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88940-895C-45C8-8A98-CE4A62CFF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102" y="2039815"/>
            <a:ext cx="5659646" cy="1512271"/>
          </a:xfrm>
        </p:spPr>
        <p:txBody>
          <a:bodyPr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3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3B5CB-BDFD-4FED-A779-0BCBC8D1A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7136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9B9B8-3436-4C26-AD36-5398CBC8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EF3DC-91C9-45A8-AC4D-4D0080DF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C1416-56EE-4753-8122-579FB2C6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244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BA51-A007-4743-9BB1-804B27AC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77B33-F795-4B3F-AFC5-392DB8DF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E84C-2805-4DC6-80D6-47DDDD2E3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09293-C17A-4186-9F97-C5153DAB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38D4E-2B1E-4FE6-B03C-B259FAD2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8EE03-BFB9-4AD7-8671-C788F4A2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1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2F6246-53FE-49C3-A359-E3D04A744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14838"/>
            <a:ext cx="12192000" cy="24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D202F-43D4-412B-98AD-1C4BEE77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9" y="5467350"/>
            <a:ext cx="4860131" cy="989622"/>
          </a:xfrm>
        </p:spPr>
        <p:txBody>
          <a:bodyPr anchor="ctr"/>
          <a:lstStyle>
            <a:lvl1pPr>
              <a:defRPr 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869D0-0AA8-45D2-8648-528E8216C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45369" y="987426"/>
            <a:ext cx="10515601" cy="42111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F40C7-5ED1-427B-9D6A-B04DECDF7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1" y="5467351"/>
            <a:ext cx="5464970" cy="989622"/>
          </a:xfrm>
        </p:spPr>
        <p:txBody>
          <a:bodyPr anchor="ctr"/>
          <a:lstStyle>
            <a:lvl1pPr marL="0" indent="0">
              <a:buNone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093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694D-9D8B-40E8-B285-0CEF7320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59542-8074-48AC-99FD-205DB1875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E9083-4D79-4721-BC13-974C8225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B8C6-D249-40A2-89EB-A5C5BBF1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CAFB4-6039-476B-9FF0-1C498167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84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69B00-0C27-4BE0-8983-0D0E9DA24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5DF27-2D3F-4F05-8056-ED1FC77D6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2DE54-3C24-47AA-B5A4-C3D36D7E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18ACB-6F3E-4F8A-A3B5-26EAF9C4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3C94B-94D0-44D6-B57E-89301224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7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FEB8-66C0-48A7-807F-55FEFB9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29" y="208369"/>
            <a:ext cx="7469780" cy="132556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1" smtClean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71EB7-BDC4-42B4-8649-C99D9CC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40" y="2518610"/>
            <a:ext cx="3687165" cy="3738563"/>
          </a:xfrm>
        </p:spPr>
        <p:txBody>
          <a:bodyPr/>
          <a:lstStyle>
            <a:lvl1pPr marL="0" indent="0">
              <a:spcBef>
                <a:spcPts val="1200"/>
              </a:spcBef>
              <a:buSzPct val="75000"/>
              <a:buFont typeface="Segoe UI" panose="020B0502040204020203" pitchFamily="34" charset="0"/>
              <a:buChar char="﻿"/>
              <a:defRPr sz="2000" b="1"/>
            </a:lvl1pPr>
            <a:lvl2pPr marL="0" indent="0">
              <a:lnSpc>
                <a:spcPts val="2400"/>
              </a:lnSpc>
              <a:spcBef>
                <a:spcPts val="1200"/>
              </a:spcBef>
              <a:spcAft>
                <a:spcPts val="600"/>
              </a:spcAft>
              <a:buSzPct val="75000"/>
              <a:buFont typeface="Segoe UI" panose="020B0502040204020203" pitchFamily="34" charset="0"/>
              <a:buChar char="﻿"/>
              <a:defRPr sz="1800"/>
            </a:lvl2pPr>
            <a:lvl3pPr marL="1143000" indent="-228600">
              <a:buSzPct val="75000"/>
              <a:buFont typeface="Segoe UI" panose="020B0502040204020203" pitchFamily="34" charset="0"/>
              <a:buChar char="﻿"/>
              <a:defRPr/>
            </a:lvl3pPr>
            <a:lvl4pPr marL="1600200" indent="-228600">
              <a:buSzPct val="75000"/>
              <a:buFont typeface="Segoe UI" panose="020B0502040204020203" pitchFamily="34" charset="0"/>
              <a:buChar char="﻿"/>
              <a:defRPr/>
            </a:lvl4pPr>
            <a:lvl5pPr marL="2057400" indent="-228600">
              <a:buSzPct val="75000"/>
              <a:buFont typeface="Segoe UI" panose="020B0502040204020203" pitchFamily="34" charset="0"/>
              <a:buChar char="﻿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433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5252E0-1D11-41CE-9274-34D21CE3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3FEB8-66C0-48A7-807F-55FEFB9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14" y="1239810"/>
            <a:ext cx="7469780" cy="65772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74942-E0E2-4842-801F-F9C7AB828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324" y="2300921"/>
            <a:ext cx="5502776" cy="3994686"/>
          </a:xfrm>
        </p:spPr>
        <p:txBody>
          <a:bodyPr>
            <a:normAutofit/>
          </a:bodyPr>
          <a:lstStyle>
            <a:lvl1pPr marL="0" indent="0">
              <a:buNone/>
              <a:defRPr lang="en-US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39203E-B202-4E10-81F0-3EC421D517BC}"/>
              </a:ext>
            </a:extLst>
          </p:cNvPr>
          <p:cNvCxnSpPr>
            <a:cxnSpLocks/>
          </p:cNvCxnSpPr>
          <p:nvPr userDrawn="1"/>
        </p:nvCxnSpPr>
        <p:spPr>
          <a:xfrm>
            <a:off x="456063" y="2009827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0914-7B0C-4DC5-AE31-D5D68D7C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4DE2B-3D35-4D77-9E6D-32BD567F0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C2FC-96BF-4567-A5C8-5E2B5AB1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B3FB8-B32E-4113-ACEE-5BC8D92B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2DA6-9986-403B-9EE2-BC148B49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B380-D450-481E-BD29-704F02AD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5430-66EC-422C-B0C4-979A51FE5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3457D-BE82-43D5-B20E-3C1853745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2F057-EBE1-4240-839C-30E019C5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A05C9-0E11-453D-B942-3892F826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ECE6B-1634-4DF1-B100-3D42F711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073F-AEF0-481E-8933-1CCF7B95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5B902-1F5D-468E-A59F-6413AE7FA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E33D5-6EA5-4508-8295-6B9CB09F8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14E1F-1E48-4BDE-961B-E92237C87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EEF6D-B2B9-4662-A5C1-C1402CFD1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F48B7-9659-4B41-A176-30EF8031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551EF-91C9-4771-9DEC-9A9C8A0F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9018B-3861-42EF-9827-BF0DB5CF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5A242C-906F-40EA-8941-BAFCCF090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381DE-3A7B-4011-9625-20769D52F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2DCBE-FCF9-4E7D-A48E-783737EF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2D8C-585E-48AF-8651-BFC9E9AD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3B5CB-BDFD-4FED-A779-0BCBC8D1A763}"/>
              </a:ext>
            </a:extLst>
          </p:cNvPr>
          <p:cNvCxnSpPr>
            <a:cxnSpLocks/>
          </p:cNvCxnSpPr>
          <p:nvPr userDrawn="1"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2934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ED6987-1891-4A61-A90F-552F16AD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4342"/>
            <a:ext cx="12253052" cy="6892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381DE-3A7B-4011-9625-20769D52F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2021-03-05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2DCBE-FCF9-4E7D-A48E-783737EF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2D8C-585E-48AF-8651-BFC9E9AD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510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D55BA6-1FEF-4424-A2F9-2251CE05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31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C941F16-D295-4CF9-9EDA-BC1E397C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98D52-D47E-4F8F-B1ED-57A1B432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A834-69C8-4078-9788-84CB88FEA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D3192-48B2-486D-BF7B-250FD6C6F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D61A867-A60D-4C90-A9E6-AF0998E023BD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2C69C-D4DC-44B7-8FD1-EF2A4D505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F68D3-AEE2-469D-A621-0C8A7561C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A98988D1-19CC-4854-8B13-50ED03E497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3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hyperlink" Target="https://www.remix3d.com/details/G009SWHWQHH9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hyperlink" Target="https://www.remix3d.com/details/G009SWHWQHH9" TargetMode="External"/><Relationship Id="rId10" Type="http://schemas.openxmlformats.org/officeDocument/2006/relationships/image" Target="../media/image15.png"/><Relationship Id="rId4" Type="http://schemas.microsoft.com/office/2017/06/relationships/model3d" Target="../media/model3d1.glb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16.png"/><Relationship Id="rId4" Type="http://schemas.openxmlformats.org/officeDocument/2006/relationships/hyperlink" Target="https://www.remix3d.com/details/G009SWHWQHH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hyperlink" Target="https://www.remix3d.com/details/G009SWHWQHH9" TargetMode="External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19.png"/><Relationship Id="rId5" Type="http://schemas.openxmlformats.org/officeDocument/2006/relationships/hyperlink" Target="https://www.remix3d.com/details/G009SWHWQHH9" TargetMode="External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.xml"/><Relationship Id="rId7" Type="http://schemas.openxmlformats.org/officeDocument/2006/relationships/hyperlink" Target="https://www.remix3d.com/details/G009SWHWQHH9" TargetMode="Externa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6" Type="http://schemas.microsoft.com/office/2017/06/relationships/model3d" Target="../media/model3d1.glb"/><Relationship Id="rId5" Type="http://schemas.openxmlformats.org/officeDocument/2006/relationships/image" Target="../media/image20.png"/><Relationship Id="rId10" Type="http://schemas.openxmlformats.org/officeDocument/2006/relationships/image" Target="../media/image23.sv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9.png"/><Relationship Id="rId3" Type="http://schemas.openxmlformats.org/officeDocument/2006/relationships/image" Target="../media/image24.png"/><Relationship Id="rId7" Type="http://schemas.openxmlformats.org/officeDocument/2006/relationships/hyperlink" Target="https://www.remix3d.com/details/G009SWHWQHH9" TargetMode="External"/><Relationship Id="rId12" Type="http://schemas.openxmlformats.org/officeDocument/2006/relationships/image" Target="../media/image31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microsoft.com/office/2017/06/relationships/model3d" Target="../media/model3d1.glb"/><Relationship Id="rId11" Type="http://schemas.openxmlformats.org/officeDocument/2006/relationships/image" Target="../media/image30.png"/><Relationship Id="rId5" Type="http://schemas.openxmlformats.org/officeDocument/2006/relationships/image" Target="../media/image26.svg"/><Relationship Id="rId15" Type="http://schemas.openxmlformats.org/officeDocument/2006/relationships/image" Target="../media/image33.svg"/><Relationship Id="rId10" Type="http://schemas.openxmlformats.org/officeDocument/2006/relationships/image" Target="../media/image29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www.remix3d.com/details/G009SWHWQHH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7.xml"/><Relationship Id="rId6" Type="http://schemas.openxmlformats.org/officeDocument/2006/relationships/image" Target="../media/image9.png"/><Relationship Id="rId5" Type="http://schemas.openxmlformats.org/officeDocument/2006/relationships/image" Target="../media/image36.png"/><Relationship Id="rId4" Type="http://schemas.openxmlformats.org/officeDocument/2006/relationships/hyperlink" Target="https://www.remix3d.com/details/G009SWHWQHH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shes" descr="Row of green prehistoric foilage">
            <a:extLst>
              <a:ext uri="{FF2B5EF4-FFF2-40B4-BE49-F238E27FC236}">
                <a16:creationId xmlns:a16="http://schemas.microsoft.com/office/drawing/2014/main" id="{333656F8-E20B-4608-8453-E3A894AFE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605"/>
            <a:ext cx="12192000" cy="4086225"/>
          </a:xfrm>
          <a:prstGeom prst="rect">
            <a:avLst/>
          </a:prstGeom>
        </p:spPr>
      </p:pic>
      <p:pic>
        <p:nvPicPr>
          <p:cNvPr id="6" name="Large Fern" descr="A close up of a large prehistoric fern, slightly blurry.">
            <a:extLst>
              <a:ext uri="{FF2B5EF4-FFF2-40B4-BE49-F238E27FC236}">
                <a16:creationId xmlns:a16="http://schemas.microsoft.com/office/drawing/2014/main" id="{9C9D84C4-DF44-4244-8AC5-12BE132D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400" y="0"/>
            <a:ext cx="65151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F4D54-9AB1-4D24-A782-AD536D6DB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Triceratops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304DFB-2D4B-44A2-89F6-AD04872AE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6354" y="1789341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6320ACE-6923-4234-9F92-BDD742092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 Three-Horned</a:t>
            </a:r>
            <a:br>
              <a:rPr lang="en-US"/>
            </a:br>
            <a:r>
              <a:rPr lang="en-US"/>
              <a:t>Dinosaur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0E0F69AA-5A37-483E-AD8A-22B8C95E66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5450468"/>
                  </p:ext>
                </p:extLst>
              </p:nvPr>
            </p:nvGraphicFramePr>
            <p:xfrm>
              <a:off x="14533336" y="-306038"/>
              <a:ext cx="8955314" cy="693426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955314" cy="6934268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136702" ay="-1962792" az="-55891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140427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0E0F69AA-5A37-483E-AD8A-22B8C95E66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33336" y="-306038"/>
                <a:ext cx="8955314" cy="6934268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7" name="Medium Fern" descr="A close up of a tropical plant">
            <a:extLst>
              <a:ext uri="{FF2B5EF4-FFF2-40B4-BE49-F238E27FC236}">
                <a16:creationId xmlns:a16="http://schemas.microsoft.com/office/drawing/2014/main" id="{E68674E3-173A-4175-96C9-5681C0BF73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43" y="0"/>
            <a:ext cx="5422757" cy="47053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70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97 0.09259 L -0.87643 0.0419 " pathEditMode="relative" rAng="0" ptsTypes="AA">
                                      <p:cBhvr>
                                        <p:cTn id="20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71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776 0 " pathEditMode="relative" rAng="0" ptsTypes="AA">
                                      <p:cBhvr>
                                        <p:cTn id="32" dur="3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16667E-6 4.44444E-6 L 0.14388 -0.0023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-11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7" presetClass="emph" presetSubtype="1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600000">
                                      <p:cBhvr>
                                        <p:cTn id="36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g">
            <a:extLst>
              <a:ext uri="{FF2B5EF4-FFF2-40B4-BE49-F238E27FC236}">
                <a16:creationId xmlns:a16="http://schemas.microsoft.com/office/drawing/2014/main" id="{D1F2463E-29B3-4D39-B6CC-274E46A43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A6C18-D04E-40DC-9B2B-CD8C6504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Triceratops means literally, </a:t>
            </a:r>
            <a:br>
              <a:rPr lang="en-US" dirty="0"/>
            </a:br>
            <a:r>
              <a:rPr lang="en-US" dirty="0"/>
              <a:t>“three horned face”</a:t>
            </a:r>
          </a:p>
        </p:txBody>
      </p:sp>
      <p:sp>
        <p:nvSpPr>
          <p:cNvPr id="17" name="left shadow">
            <a:extLst>
              <a:ext uri="{FF2B5EF4-FFF2-40B4-BE49-F238E27FC236}">
                <a16:creationId xmlns:a16="http://schemas.microsoft.com/office/drawing/2014/main" id="{48FE673E-9910-487A-A882-BCED55472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452839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600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78B4B0-5E73-4152-82E7-0E73573C5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1582092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6C1F1-5008-433B-9D85-8CF25B31D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horns</a:t>
            </a:r>
          </a:p>
          <a:p>
            <a:pPr lvl="1"/>
            <a:r>
              <a:rPr lang="en-US" dirty="0"/>
              <a:t>just above the eyes and a </a:t>
            </a:r>
            <a:br>
              <a:rPr lang="en-US" dirty="0"/>
            </a:br>
            <a:r>
              <a:rPr lang="en-US" dirty="0"/>
              <a:t>smaller one on the snout. </a:t>
            </a:r>
          </a:p>
          <a:p>
            <a:pPr lvl="1"/>
            <a:endParaRPr lang="en-US" dirty="0"/>
          </a:p>
          <a:p>
            <a:r>
              <a:rPr lang="en-US" dirty="0"/>
              <a:t>The third horn </a:t>
            </a:r>
          </a:p>
          <a:p>
            <a:pPr lvl="1"/>
            <a:r>
              <a:rPr lang="en-US" dirty="0"/>
              <a:t>was a ‘false’ horn made of soft protein. Scientists are still </a:t>
            </a:r>
            <a:br>
              <a:rPr lang="en-US" dirty="0"/>
            </a:br>
            <a:r>
              <a:rPr lang="en-US" dirty="0"/>
              <a:t>unsure as to its purpose.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4107EC05-4942-43E1-97E8-9D91B1B7902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46080096"/>
                  </p:ext>
                </p:extLst>
              </p:nvPr>
            </p:nvGraphicFramePr>
            <p:xfrm>
              <a:off x="5122230" y="-1490085"/>
              <a:ext cx="14139539" cy="1094851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139539" cy="1094851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138466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874947" ay="-1824211" az="-431581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4107EC05-4942-43E1-97E8-9D91B1B790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2230" y="-1490085"/>
                <a:ext cx="14139539" cy="10948512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16" name="horn 3">
            <a:extLst>
              <a:ext uri="{FF2B5EF4-FFF2-40B4-BE49-F238E27FC236}">
                <a16:creationId xmlns:a16="http://schemas.microsoft.com/office/drawing/2014/main" id="{587A7F10-7C97-4094-80F1-904FC442B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17" y="2595356"/>
            <a:ext cx="805378" cy="741181"/>
          </a:xfrm>
          <a:prstGeom prst="rect">
            <a:avLst/>
          </a:prstGeom>
        </p:spPr>
      </p:pic>
      <p:pic>
        <p:nvPicPr>
          <p:cNvPr id="15" name="horn 1">
            <a:extLst>
              <a:ext uri="{FF2B5EF4-FFF2-40B4-BE49-F238E27FC236}">
                <a16:creationId xmlns:a16="http://schemas.microsoft.com/office/drawing/2014/main" id="{AF3997D6-8107-40DC-886E-AA4502EAF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80" y="243297"/>
            <a:ext cx="2421069" cy="2762932"/>
          </a:xfrm>
          <a:prstGeom prst="rect">
            <a:avLst/>
          </a:prstGeom>
        </p:spPr>
      </p:pic>
      <p:pic>
        <p:nvPicPr>
          <p:cNvPr id="14" name="horn 2">
            <a:extLst>
              <a:ext uri="{FF2B5EF4-FFF2-40B4-BE49-F238E27FC236}">
                <a16:creationId xmlns:a16="http://schemas.microsoft.com/office/drawing/2014/main" id="{747BE2B6-5CF9-4B62-BB98-0778799D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75" y="386184"/>
            <a:ext cx="1499658" cy="2851538"/>
          </a:xfrm>
          <a:prstGeom prst="rect">
            <a:avLst/>
          </a:prstGeom>
        </p:spPr>
      </p:pic>
      <p:pic>
        <p:nvPicPr>
          <p:cNvPr id="18" name="Plants" descr="A close up of a green tropical plant">
            <a:extLst>
              <a:ext uri="{FF2B5EF4-FFF2-40B4-BE49-F238E27FC236}">
                <a16:creationId xmlns:a16="http://schemas.microsoft.com/office/drawing/2014/main" id="{97B4D7CD-59B5-4566-86C0-6CA4E73F91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45" y="3000808"/>
            <a:ext cx="9145255" cy="3845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7353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34EB-A02A-4B0B-9982-78FE555C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Horns And Bony Frill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75FE8-1945-4556-A1F0-10273C6ED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prstClr val="white"/>
                </a:solidFill>
                <a:latin typeface="Segoe UI"/>
              </a:rPr>
              <a:t>Although the horns and bony frill on the large head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could be, and were, used as defensive weapons,</a:t>
            </a:r>
          </a:p>
          <a:p>
            <a:pPr lvl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Segoe UI"/>
              </a:rPr>
              <a:t>it’s now believed they were also used for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dominance displays and courtship rituals –</a:t>
            </a:r>
            <a:r>
              <a:rPr lang="en-US" b="0" dirty="0">
                <a:solidFill>
                  <a:prstClr val="white"/>
                </a:solidFill>
                <a:latin typeface="Segoe UI"/>
              </a:rPr>
              <a:t> much in the same way as deer use their antlers.</a:t>
            </a:r>
            <a:endParaRPr lang="en-US" b="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riceratops" descr="Close-up of Triceratops head, tilted to one side so we can see his frill and three horns.">
                <a:extLst>
                  <a:ext uri="{FF2B5EF4-FFF2-40B4-BE49-F238E27FC236}">
                    <a16:creationId xmlns:a16="http://schemas.microsoft.com/office/drawing/2014/main" id="{132366DB-92EA-4F29-8B1E-0E1F5902B0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6374015"/>
                  </p:ext>
                </p:extLst>
              </p:nvPr>
            </p:nvGraphicFramePr>
            <p:xfrm>
              <a:off x="-385010" y="-319887"/>
              <a:ext cx="18539874" cy="143557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539874" cy="14355774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138466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568748" ay="38242" az="24638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riceratops" descr="Close-up of Triceratops head, tilted to one side so we can see his frill and three horns.">
                <a:extLst>
                  <a:ext uri="{FF2B5EF4-FFF2-40B4-BE49-F238E27FC236}">
                    <a16:creationId xmlns:a16="http://schemas.microsoft.com/office/drawing/2014/main" id="{132366DB-92EA-4F29-8B1E-0E1F5902B0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85010" y="-319887"/>
                <a:ext cx="18539874" cy="14355774"/>
              </a:xfrm>
              <a:prstGeom prst="rect">
                <a:avLst/>
              </a:prstGeom>
              <a:effectLst/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5588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95A9-5501-42D7-BD58-25144ABC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04" y="182562"/>
            <a:ext cx="3207224" cy="656804"/>
          </a:xfrm>
        </p:spPr>
        <p:txBody>
          <a:bodyPr/>
          <a:lstStyle/>
          <a:p>
            <a:r>
              <a:rPr lang="en-US" dirty="0"/>
              <a:t>Triceratops size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FBEF7D-A3AA-4713-BD52-62F72D667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lants">
            <a:extLst>
              <a:ext uri="{FF2B5EF4-FFF2-40B4-BE49-F238E27FC236}">
                <a16:creationId xmlns:a16="http://schemas.microsoft.com/office/drawing/2014/main" id="{F2DD617F-D4E1-42B7-8F34-F4C1A0770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962" y="-38099"/>
            <a:ext cx="2795538" cy="2425700"/>
          </a:xfrm>
          <a:prstGeom prst="rect">
            <a:avLst/>
          </a:prstGeom>
        </p:spPr>
      </p:pic>
      <p:grpSp>
        <p:nvGrpSpPr>
          <p:cNvPr id="18" name="Textbox" descr="Around 10 feet high, 26 feet long, and weighing in between 6-12 tons; Triceratops was no size zero! &#10;&#10;If the average sized man could stand next to him today, he’d just about reach the base of his tail. But best mind your feet…&#10;">
            <a:extLst>
              <a:ext uri="{FF2B5EF4-FFF2-40B4-BE49-F238E27FC236}">
                <a16:creationId xmlns:a16="http://schemas.microsoft.com/office/drawing/2014/main" id="{F1F19D79-C253-4DD9-AD68-29BF3FD51559}"/>
              </a:ext>
            </a:extLst>
          </p:cNvPr>
          <p:cNvGrpSpPr/>
          <p:nvPr/>
        </p:nvGrpSpPr>
        <p:grpSpPr>
          <a:xfrm>
            <a:off x="3804134" y="397839"/>
            <a:ext cx="7909164" cy="1269358"/>
            <a:chOff x="3804134" y="397839"/>
            <a:chExt cx="7909164" cy="1269358"/>
          </a:xfrm>
        </p:grpSpPr>
        <p:sp>
          <p:nvSpPr>
            <p:cNvPr id="19" name="P1" descr="Around 10 feet high, 26 feet long, and weighing in between 6-12 tons; Triceratops was no size zero! &#10;">
              <a:extLst>
                <a:ext uri="{FF2B5EF4-FFF2-40B4-BE49-F238E27FC236}">
                  <a16:creationId xmlns:a16="http://schemas.microsoft.com/office/drawing/2014/main" id="{8FE23F36-A58E-48C9-8DC4-C2B020FAFC08}"/>
                </a:ext>
              </a:extLst>
            </p:cNvPr>
            <p:cNvSpPr txBox="1">
              <a:spLocks/>
            </p:cNvSpPr>
            <p:nvPr/>
          </p:nvSpPr>
          <p:spPr>
            <a:xfrm>
              <a:off x="3804134" y="397839"/>
              <a:ext cx="3738021" cy="100046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ts val="2400"/>
                </a:lnSpc>
                <a:spcAft>
                  <a:spcPts val="6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</a:rPr>
                <a:t>Around 10 feet high, 26 feet long, and weighing in between 6-12 tons; Triceratops was no size zero! </a:t>
              </a:r>
              <a:endParaRPr lang="en-US" sz="1800" b="1" dirty="0">
                <a:solidFill>
                  <a:schemeClr val="bg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1" name="P2" descr="If the average sized man could stand next to him today, he’d just about reach the base of his tail. But best mind your feet…">
              <a:extLst>
                <a:ext uri="{FF2B5EF4-FFF2-40B4-BE49-F238E27FC236}">
                  <a16:creationId xmlns:a16="http://schemas.microsoft.com/office/drawing/2014/main" id="{11D0FF63-56C1-4CAF-A4EA-6EDBF1237B71}"/>
                </a:ext>
              </a:extLst>
            </p:cNvPr>
            <p:cNvSpPr txBox="1">
              <a:spLocks/>
            </p:cNvSpPr>
            <p:nvPr/>
          </p:nvSpPr>
          <p:spPr>
            <a:xfrm>
              <a:off x="7975277" y="397839"/>
              <a:ext cx="3738021" cy="126935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Aft>
                  <a:spcPts val="6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</a:rPr>
                <a:t>If the average sized man could stand next to him today, he’d just about reach the base of his tail. But best mind your feet…</a:t>
              </a:r>
              <a:endParaRPr lang="en-US" sz="1800" b="1" dirty="0">
                <a:solidFill>
                  <a:schemeClr val="bg1"/>
                </a:solidFill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riceratops" descr="Triceratops, turned sideways, standing next to a silhouette of a man. The bottom of Triceratops' chin is above the man's head.">
                <a:extLst>
                  <a:ext uri="{FF2B5EF4-FFF2-40B4-BE49-F238E27FC236}">
                    <a16:creationId xmlns:a16="http://schemas.microsoft.com/office/drawing/2014/main" id="{B282BCFC-CF46-4B3F-B4A6-0EB9219A8E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4446696"/>
                  </p:ext>
                </p:extLst>
              </p:nvPr>
            </p:nvGraphicFramePr>
            <p:xfrm>
              <a:off x="1597660" y="1398307"/>
              <a:ext cx="9796896" cy="486776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96896" cy="4867769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1862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riceratops" descr="Triceratops, turned sideways, standing next to a silhouette of a man. The bottom of Triceratops' chin is above the man's head.">
                <a:extLst>
                  <a:ext uri="{FF2B5EF4-FFF2-40B4-BE49-F238E27FC236}">
                    <a16:creationId xmlns:a16="http://schemas.microsoft.com/office/drawing/2014/main" id="{B282BCFC-CF46-4B3F-B4A6-0EB9219A8E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7660" y="1398307"/>
                <a:ext cx="9796896" cy="4867769"/>
              </a:xfrm>
              <a:prstGeom prst="rect">
                <a:avLst/>
              </a:prstGeom>
              <a:effectLst/>
            </p:spPr>
          </p:pic>
        </mc:Fallback>
      </mc:AlternateContent>
      <p:grpSp>
        <p:nvGrpSpPr>
          <p:cNvPr id="6" name="Group 5" descr="Graph lines, 10 ft x 26 feet">
            <a:extLst>
              <a:ext uri="{FF2B5EF4-FFF2-40B4-BE49-F238E27FC236}">
                <a16:creationId xmlns:a16="http://schemas.microsoft.com/office/drawing/2014/main" id="{53E9716D-AD08-4FD9-936C-3E3196DD051A}"/>
              </a:ext>
            </a:extLst>
          </p:cNvPr>
          <p:cNvGrpSpPr/>
          <p:nvPr/>
        </p:nvGrpSpPr>
        <p:grpSpPr>
          <a:xfrm>
            <a:off x="396448" y="1398308"/>
            <a:ext cx="10785190" cy="5331736"/>
            <a:chOff x="396448" y="1398308"/>
            <a:chExt cx="10785190" cy="533173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4F8D8-CDB7-45D0-9838-02D2C3741503}"/>
                </a:ext>
              </a:extLst>
            </p:cNvPr>
            <p:cNvGrpSpPr/>
            <p:nvPr/>
          </p:nvGrpSpPr>
          <p:grpSpPr>
            <a:xfrm>
              <a:off x="1079616" y="1398308"/>
              <a:ext cx="10102022" cy="4995723"/>
              <a:chOff x="4185852" y="751364"/>
              <a:chExt cx="10102022" cy="499572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0255DC8-EFEC-4517-BD76-30E898D6EEBD}"/>
                  </a:ext>
                </a:extLst>
              </p:cNvPr>
              <p:cNvGrpSpPr/>
              <p:nvPr/>
            </p:nvGrpSpPr>
            <p:grpSpPr>
              <a:xfrm>
                <a:off x="4185852" y="751364"/>
                <a:ext cx="10102022" cy="4995723"/>
                <a:chOff x="4141856" y="1430478"/>
                <a:chExt cx="10102022" cy="4995723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BC383C30-3674-4D11-9E7E-DC75D6BD4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41856" y="6273800"/>
                  <a:ext cx="10102022" cy="0"/>
                </a:xfrm>
                <a:prstGeom prst="straightConnector1">
                  <a:avLst/>
                </a:prstGeom>
                <a:ln w="38100">
                  <a:solidFill>
                    <a:srgbClr val="03B992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10E7EEE9-6A43-4EEC-9796-6BB6488F1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4256" y="1430478"/>
                  <a:ext cx="0" cy="4995723"/>
                </a:xfrm>
                <a:prstGeom prst="straightConnector1">
                  <a:avLst/>
                </a:prstGeom>
                <a:ln w="38100">
                  <a:solidFill>
                    <a:srgbClr val="03B992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7FEF52E-1CE7-4105-BE21-7E7BF5DF1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852" y="3226136"/>
                <a:ext cx="9870053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85000"/>
                    <a:alpha val="64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 Placeholder 6">
              <a:extLst>
                <a:ext uri="{FF2B5EF4-FFF2-40B4-BE49-F238E27FC236}">
                  <a16:creationId xmlns:a16="http://schemas.microsoft.com/office/drawing/2014/main" id="{499898D5-42EE-4528-A3A5-450C51205025}"/>
                </a:ext>
              </a:extLst>
            </p:cNvPr>
            <p:cNvSpPr txBox="1">
              <a:spLocks/>
            </p:cNvSpPr>
            <p:nvPr/>
          </p:nvSpPr>
          <p:spPr>
            <a:xfrm>
              <a:off x="396448" y="1667197"/>
              <a:ext cx="797466" cy="336013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ts val="2400"/>
                </a:lnSpc>
                <a:spcAft>
                  <a:spcPts val="6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rPr>
                <a:t>10 feet</a:t>
              </a:r>
              <a:endParaRPr lang="en-US" sz="1800" b="1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endParaRPr>
            </a:p>
          </p:txBody>
        </p:sp>
        <p:sp>
          <p:nvSpPr>
            <p:cNvPr id="9" name="Text Placeholder 6">
              <a:extLst>
                <a:ext uri="{FF2B5EF4-FFF2-40B4-BE49-F238E27FC236}">
                  <a16:creationId xmlns:a16="http://schemas.microsoft.com/office/drawing/2014/main" id="{D1CFA96A-77C4-476E-B3A4-571836AFB209}"/>
                </a:ext>
              </a:extLst>
            </p:cNvPr>
            <p:cNvSpPr txBox="1">
              <a:spLocks/>
            </p:cNvSpPr>
            <p:nvPr/>
          </p:nvSpPr>
          <p:spPr>
            <a:xfrm>
              <a:off x="9906005" y="6394031"/>
              <a:ext cx="1043660" cy="336013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lnSpc>
                  <a:spcPts val="2400"/>
                </a:lnSpc>
                <a:spcAft>
                  <a:spcPts val="6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rPr>
                <a:t>26 feet</a:t>
              </a:r>
              <a:endParaRPr lang="en-US" sz="1800" b="1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8935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 descr="Triceratops Size">
            <a:extLst>
              <a:ext uri="{FF2B5EF4-FFF2-40B4-BE49-F238E27FC236}">
                <a16:creationId xmlns:a16="http://schemas.microsoft.com/office/drawing/2014/main" id="{DF2C45EC-D46F-4BFD-8775-9A160CDD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38" y="167572"/>
            <a:ext cx="10515600" cy="656804"/>
          </a:xfrm>
        </p:spPr>
        <p:txBody>
          <a:bodyPr/>
          <a:lstStyle/>
          <a:p>
            <a:r>
              <a:rPr lang="en-US"/>
              <a:t>Triceratops Versus T-Rex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672247-DF68-409D-AB63-CC5689175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graph Text" descr="Size comparison between Triceratops and Tyrannosaurus Rex – around 15 to 20 feet high">
            <a:extLst>
              <a:ext uri="{FF2B5EF4-FFF2-40B4-BE49-F238E27FC236}">
                <a16:creationId xmlns:a16="http://schemas.microsoft.com/office/drawing/2014/main" id="{FF207B0C-2D15-4E42-82F8-53B9345786F0}"/>
              </a:ext>
            </a:extLst>
          </p:cNvPr>
          <p:cNvSpPr txBox="1">
            <a:spLocks/>
          </p:cNvSpPr>
          <p:nvPr/>
        </p:nvSpPr>
        <p:spPr>
          <a:xfrm>
            <a:off x="4549716" y="421986"/>
            <a:ext cx="3738021" cy="10004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Size comparison between Triceratops and Tyrannosaurus Rex – around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15 to 20 feet high</a:t>
            </a:r>
          </a:p>
        </p:txBody>
      </p:sp>
      <p:pic>
        <p:nvPicPr>
          <p:cNvPr id="7" name="T-Rex" descr="T-Rex, standing sideways, next to Triceratops. T-Rex looks almost twice as tall.">
            <a:extLst>
              <a:ext uri="{FF2B5EF4-FFF2-40B4-BE49-F238E27FC236}">
                <a16:creationId xmlns:a16="http://schemas.microsoft.com/office/drawing/2014/main" id="{C878209D-111C-42D7-955E-8C58D44F3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62" y="1858226"/>
            <a:ext cx="8833870" cy="4383404"/>
          </a:xfrm>
          <a:prstGeom prst="rect">
            <a:avLst/>
          </a:prstGeom>
        </p:spPr>
      </p:pic>
      <p:grpSp>
        <p:nvGrpSpPr>
          <p:cNvPr id="8" name="Graph Lines" descr="approximate graph lines, 15-20 feet tall">
            <a:extLst>
              <a:ext uri="{FF2B5EF4-FFF2-40B4-BE49-F238E27FC236}">
                <a16:creationId xmlns:a16="http://schemas.microsoft.com/office/drawing/2014/main" id="{F5456BC6-4C86-4EA0-B886-9E40E6930EF5}"/>
              </a:ext>
            </a:extLst>
          </p:cNvPr>
          <p:cNvGrpSpPr/>
          <p:nvPr/>
        </p:nvGrpSpPr>
        <p:grpSpPr>
          <a:xfrm>
            <a:off x="1291515" y="1398308"/>
            <a:ext cx="10102022" cy="4995723"/>
            <a:chOff x="4141856" y="1430478"/>
            <a:chExt cx="10102022" cy="499572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285719-E9D8-4F63-ACBA-A2D412F2DBDA}"/>
                </a:ext>
              </a:extLst>
            </p:cNvPr>
            <p:cNvCxnSpPr>
              <a:cxnSpLocks/>
            </p:cNvCxnSpPr>
            <p:nvPr/>
          </p:nvCxnSpPr>
          <p:spPr>
            <a:xfrm>
              <a:off x="4141856" y="6273800"/>
              <a:ext cx="10102022" cy="0"/>
            </a:xfrm>
            <a:prstGeom prst="straightConnector1">
              <a:avLst/>
            </a:prstGeom>
            <a:ln w="38100">
              <a:solidFill>
                <a:srgbClr val="03B99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63436D-853C-48BD-AF7D-68F790901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4256" y="1430478"/>
              <a:ext cx="0" cy="4995723"/>
            </a:xfrm>
            <a:prstGeom prst="straightConnector1">
              <a:avLst/>
            </a:prstGeom>
            <a:ln w="38100">
              <a:solidFill>
                <a:srgbClr val="03B99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15 to 20 ft" descr="15 to 20 feet">
            <a:extLst>
              <a:ext uri="{FF2B5EF4-FFF2-40B4-BE49-F238E27FC236}">
                <a16:creationId xmlns:a16="http://schemas.microsoft.com/office/drawing/2014/main" id="{EA6A8421-2F0D-4D42-9892-ED92CCB06158}"/>
              </a:ext>
            </a:extLst>
          </p:cNvPr>
          <p:cNvSpPr txBox="1">
            <a:spLocks/>
          </p:cNvSpPr>
          <p:nvPr/>
        </p:nvSpPr>
        <p:spPr>
          <a:xfrm>
            <a:off x="367294" y="1402485"/>
            <a:ext cx="987837" cy="6049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15 to 20 feet</a:t>
            </a:r>
            <a:endParaRPr lang="en-US" sz="1800" b="1" dirty="0">
              <a:solidFill>
                <a:schemeClr val="bg1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tanding next to T-Rex, Triceratops' head comes to about the middle of T-Rex's hind leg.">
                <a:extLst>
                  <a:ext uri="{FF2B5EF4-FFF2-40B4-BE49-F238E27FC236}">
                    <a16:creationId xmlns:a16="http://schemas.microsoft.com/office/drawing/2014/main" id="{0D3B6065-18AE-4477-A66A-EE9DA5185B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0439424"/>
                  </p:ext>
                </p:extLst>
              </p:nvPr>
            </p:nvGraphicFramePr>
            <p:xfrm>
              <a:off x="4371061" y="2665854"/>
              <a:ext cx="7192275" cy="35757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192275" cy="3575776"/>
                    </a:xfrm>
                    <a:prstGeom prst="rect">
                      <a:avLst/>
                    </a:prstGeom>
                  </am3d:spPr>
                  <am3d:camera>
                    <am3d:pos x="0" y="0" z="53238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8683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tanding next to T-Rex, Triceratops' head comes to about the middle of T-Rex's hind leg.">
                <a:extLst>
                  <a:ext uri="{FF2B5EF4-FFF2-40B4-BE49-F238E27FC236}">
                    <a16:creationId xmlns:a16="http://schemas.microsoft.com/office/drawing/2014/main" id="{0D3B6065-18AE-4477-A66A-EE9DA5185B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71061" y="2665854"/>
                <a:ext cx="7192275" cy="3575776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Mid Graph Line">
            <a:extLst>
              <a:ext uri="{FF2B5EF4-FFF2-40B4-BE49-F238E27FC236}">
                <a16:creationId xmlns:a16="http://schemas.microsoft.com/office/drawing/2014/main" id="{08F9C4B1-FC8F-4ABB-A1D2-E5F5C7D3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1515" y="3657180"/>
            <a:ext cx="9870053" cy="0"/>
          </a:xfrm>
          <a:prstGeom prst="straightConnector1">
            <a:avLst/>
          </a:prstGeom>
          <a:ln w="38100">
            <a:solidFill>
              <a:schemeClr val="bg1">
                <a:lumMod val="85000"/>
                <a:alpha val="64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lants">
            <a:extLst>
              <a:ext uri="{FF2B5EF4-FFF2-40B4-BE49-F238E27FC236}">
                <a16:creationId xmlns:a16="http://schemas.microsoft.com/office/drawing/2014/main" id="{4B82898B-0EBA-4AAF-AB67-5EB23C89B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62" y="1"/>
            <a:ext cx="2795538" cy="2425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548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DB97BF6E-E330-44D5-84AD-C9A84154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40" y="168049"/>
            <a:ext cx="10515600" cy="656804"/>
          </a:xfrm>
        </p:spPr>
        <p:txBody>
          <a:bodyPr>
            <a:normAutofit/>
          </a:bodyPr>
          <a:lstStyle/>
          <a:p>
            <a:r>
              <a:rPr lang="en-US" dirty="0"/>
              <a:t>Triceratops Timeline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1C778D2-D054-4F1F-A208-321688BAA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Upper Paragraph Text" descr="Triceratops roamed the Earth during the latter half of the Cretaceous period, around 65-72 million years ago.&#10;">
            <a:extLst>
              <a:ext uri="{FF2B5EF4-FFF2-40B4-BE49-F238E27FC236}">
                <a16:creationId xmlns:a16="http://schemas.microsoft.com/office/drawing/2014/main" id="{8DD3A4EA-44CB-45A8-AEC4-69B95D473753}"/>
              </a:ext>
            </a:extLst>
          </p:cNvPr>
          <p:cNvSpPr txBox="1">
            <a:spLocks/>
          </p:cNvSpPr>
          <p:nvPr/>
        </p:nvSpPr>
        <p:spPr>
          <a:xfrm>
            <a:off x="434548" y="1262069"/>
            <a:ext cx="3838822" cy="11446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0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Triceratops roamed the Earth during the latter half of the Cretaceous period, around 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65-72 million years ago.</a:t>
            </a:r>
          </a:p>
        </p:txBody>
      </p:sp>
      <p:pic>
        <p:nvPicPr>
          <p:cNvPr id="50" name="Plants">
            <a:extLst>
              <a:ext uri="{FF2B5EF4-FFF2-40B4-BE49-F238E27FC236}">
                <a16:creationId xmlns:a16="http://schemas.microsoft.com/office/drawing/2014/main" id="{5258C051-9409-4D92-99FC-F2AAA641D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62" y="1"/>
            <a:ext cx="2795538" cy="2425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984E51-B37A-4136-9384-4290CE16F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53699"/>
            <a:ext cx="12192000" cy="349706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757514-048C-4A34-81BB-D9A25257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5478" y="3453699"/>
            <a:ext cx="2677021" cy="347766"/>
          </a:xfrm>
          <a:prstGeom prst="rect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E5CBB6-53FF-447C-8757-BBCC11AC1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45091" y="3453699"/>
            <a:ext cx="2921139" cy="347766"/>
          </a:xfrm>
          <a:prstGeom prst="rect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00B1C-18B4-4114-9445-5AE62F17E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230" y="3453699"/>
            <a:ext cx="3941240" cy="347766"/>
          </a:xfrm>
          <a:prstGeom prst="rect">
            <a:avLst/>
          </a:prstGeom>
          <a:solidFill>
            <a:schemeClr val="accent5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8" name="Timeline">
            <a:extLst>
              <a:ext uri="{FF2B5EF4-FFF2-40B4-BE49-F238E27FC236}">
                <a16:creationId xmlns:a16="http://schemas.microsoft.com/office/drawing/2014/main" id="{4F9CA140-0E34-4D70-9DEB-D88B0B2C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5476" y="2979854"/>
            <a:ext cx="9531994" cy="1047089"/>
            <a:chOff x="457200" y="3108960"/>
            <a:chExt cx="9915832" cy="64498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F1F5059-13FA-477E-A047-990D58C28C0A}"/>
                </a:ext>
              </a:extLst>
            </p:cNvPr>
            <p:cNvCxnSpPr/>
            <p:nvPr/>
          </p:nvCxnSpPr>
          <p:spPr>
            <a:xfrm flipV="1">
              <a:off x="457200" y="3108960"/>
              <a:ext cx="0" cy="644981"/>
            </a:xfrm>
            <a:prstGeom prst="line">
              <a:avLst/>
            </a:prstGeom>
            <a:ln w="254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96AE48C-DB57-4BE1-8241-816B0594F193}"/>
                </a:ext>
              </a:extLst>
            </p:cNvPr>
            <p:cNvCxnSpPr/>
            <p:nvPr/>
          </p:nvCxnSpPr>
          <p:spPr>
            <a:xfrm flipV="1">
              <a:off x="3234316" y="3108960"/>
              <a:ext cx="0" cy="644981"/>
            </a:xfrm>
            <a:prstGeom prst="line">
              <a:avLst/>
            </a:prstGeom>
            <a:ln w="254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3994C2-63A0-43AA-827E-58BF301258F4}"/>
                </a:ext>
              </a:extLst>
            </p:cNvPr>
            <p:cNvCxnSpPr/>
            <p:nvPr/>
          </p:nvCxnSpPr>
          <p:spPr>
            <a:xfrm flipV="1">
              <a:off x="6273085" y="3108960"/>
              <a:ext cx="0" cy="644981"/>
            </a:xfrm>
            <a:prstGeom prst="line">
              <a:avLst/>
            </a:prstGeom>
            <a:ln w="254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EEE27A-711E-4E71-BA96-904B0CB8A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3032" y="3136643"/>
              <a:ext cx="0" cy="617299"/>
            </a:xfrm>
            <a:prstGeom prst="line">
              <a:avLst/>
            </a:prstGeom>
            <a:ln w="254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245" descr="245 million years ago">
            <a:extLst>
              <a:ext uri="{FF2B5EF4-FFF2-40B4-BE49-F238E27FC236}">
                <a16:creationId xmlns:a16="http://schemas.microsoft.com/office/drawing/2014/main" id="{4DBDBB2E-A734-4BD9-B5B3-4217592BFFAC}"/>
              </a:ext>
            </a:extLst>
          </p:cNvPr>
          <p:cNvSpPr txBox="1">
            <a:spLocks/>
          </p:cNvSpPr>
          <p:nvPr/>
        </p:nvSpPr>
        <p:spPr>
          <a:xfrm>
            <a:off x="357609" y="4068512"/>
            <a:ext cx="640192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2000" dirty="0">
                <a:solidFill>
                  <a:schemeClr val="bg1"/>
                </a:solidFill>
              </a:rPr>
              <a:t>245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riassic Period Text" descr="Triassic Period, 245 - 200 million years ago&#10;">
            <a:extLst>
              <a:ext uri="{FF2B5EF4-FFF2-40B4-BE49-F238E27FC236}">
                <a16:creationId xmlns:a16="http://schemas.microsoft.com/office/drawing/2014/main" id="{A183465D-67B4-47DD-A370-A199139D7EE6}"/>
              </a:ext>
            </a:extLst>
          </p:cNvPr>
          <p:cNvSpPr txBox="1">
            <a:spLocks/>
          </p:cNvSpPr>
          <p:nvPr/>
        </p:nvSpPr>
        <p:spPr>
          <a:xfrm>
            <a:off x="696601" y="2979856"/>
            <a:ext cx="2634868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400" b="1" dirty="0">
                <a:solidFill>
                  <a:schemeClr val="accent2"/>
                </a:solidFill>
              </a:rPr>
              <a:t>Triassic Period</a:t>
            </a:r>
            <a:endParaRPr lang="en-US" sz="14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200" descr="200 million years ago">
            <a:extLst>
              <a:ext uri="{FF2B5EF4-FFF2-40B4-BE49-F238E27FC236}">
                <a16:creationId xmlns:a16="http://schemas.microsoft.com/office/drawing/2014/main" id="{E2DE5C5F-F89E-4681-9152-122C56A43996}"/>
              </a:ext>
            </a:extLst>
          </p:cNvPr>
          <p:cNvSpPr txBox="1">
            <a:spLocks/>
          </p:cNvSpPr>
          <p:nvPr/>
        </p:nvSpPr>
        <p:spPr>
          <a:xfrm>
            <a:off x="3015546" y="4068512"/>
            <a:ext cx="640192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2000" dirty="0">
                <a:solidFill>
                  <a:schemeClr val="bg1"/>
                </a:solidFill>
              </a:rPr>
              <a:t>200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Jurrasic Period Text" descr="Jurassic Period, 200 - 145 million years ago&#10;">
            <a:extLst>
              <a:ext uri="{FF2B5EF4-FFF2-40B4-BE49-F238E27FC236}">
                <a16:creationId xmlns:a16="http://schemas.microsoft.com/office/drawing/2014/main" id="{FC1F7929-B755-460F-B2F2-808FE5929F08}"/>
              </a:ext>
            </a:extLst>
          </p:cNvPr>
          <p:cNvSpPr txBox="1">
            <a:spLocks/>
          </p:cNvSpPr>
          <p:nvPr/>
        </p:nvSpPr>
        <p:spPr>
          <a:xfrm>
            <a:off x="3499393" y="2979856"/>
            <a:ext cx="2634868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Jurassic Period</a:t>
            </a:r>
            <a:endParaRPr lang="en-US" sz="1400" b="1" dirty="0">
              <a:solidFill>
                <a:schemeClr val="accent4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" name="150" descr="About 150 million years ago Allosaurus lived">
            <a:extLst>
              <a:ext uri="{FF2B5EF4-FFF2-40B4-BE49-F238E27FC236}">
                <a16:creationId xmlns:a16="http://schemas.microsoft.com/office/drawing/2014/main" id="{CAA8AD77-7726-44BD-8651-0F46C070D601}"/>
              </a:ext>
            </a:extLst>
          </p:cNvPr>
          <p:cNvGrpSpPr/>
          <p:nvPr/>
        </p:nvGrpSpPr>
        <p:grpSpPr>
          <a:xfrm>
            <a:off x="5436004" y="3553924"/>
            <a:ext cx="640192" cy="609474"/>
            <a:chOff x="5627440" y="3503760"/>
            <a:chExt cx="665972" cy="634015"/>
          </a:xfrm>
        </p:grpSpPr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E34512F9-F128-4C5B-88B4-8A93E9D2ADAD}"/>
                </a:ext>
              </a:extLst>
            </p:cNvPr>
            <p:cNvSpPr/>
            <p:nvPr/>
          </p:nvSpPr>
          <p:spPr>
            <a:xfrm>
              <a:off x="5909802" y="3503760"/>
              <a:ext cx="164608" cy="164608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 Placeholder 6">
              <a:extLst>
                <a:ext uri="{FF2B5EF4-FFF2-40B4-BE49-F238E27FC236}">
                  <a16:creationId xmlns:a16="http://schemas.microsoft.com/office/drawing/2014/main" id="{13C453D3-B154-4B29-A5B4-963E31695B43}"/>
                </a:ext>
              </a:extLst>
            </p:cNvPr>
            <p:cNvSpPr txBox="1">
              <a:spLocks/>
            </p:cNvSpPr>
            <p:nvPr/>
          </p:nvSpPr>
          <p:spPr>
            <a:xfrm>
              <a:off x="5627440" y="3773986"/>
              <a:ext cx="665972" cy="36378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ts val="2400"/>
                </a:lnSpc>
                <a:spcAft>
                  <a:spcPts val="60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150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Dinoboxes">
            <a:extLst>
              <a:ext uri="{FF2B5EF4-FFF2-40B4-BE49-F238E27FC236}">
                <a16:creationId xmlns:a16="http://schemas.microsoft.com/office/drawing/2014/main" id="{646D0D51-C114-4E3B-A61B-2857B76A5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00221" y="1000977"/>
            <a:ext cx="5785165" cy="2353476"/>
            <a:chOff x="4797022" y="1000977"/>
            <a:chExt cx="5785165" cy="235347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22ED82D-B66B-4B68-A97F-7AF5209F5588}"/>
                </a:ext>
              </a:extLst>
            </p:cNvPr>
            <p:cNvSpPr/>
            <p:nvPr/>
          </p:nvSpPr>
          <p:spPr>
            <a:xfrm>
              <a:off x="9001125" y="1000977"/>
              <a:ext cx="1581062" cy="1581062"/>
            </a:xfrm>
            <a:prstGeom prst="ellipse">
              <a:avLst/>
            </a:prstGeom>
            <a:solidFill>
              <a:schemeClr val="accent6">
                <a:lumMod val="50000"/>
                <a:alpha val="34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F87F57-6008-48F1-8B36-691625C21187}"/>
                </a:ext>
              </a:extLst>
            </p:cNvPr>
            <p:cNvGrpSpPr/>
            <p:nvPr/>
          </p:nvGrpSpPr>
          <p:grpSpPr>
            <a:xfrm>
              <a:off x="9158126" y="2568790"/>
              <a:ext cx="1333258" cy="785663"/>
              <a:chOff x="9158126" y="4382317"/>
              <a:chExt cx="1333258" cy="785663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AAEBFD1-B6B7-471B-9516-F82974451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878" y="4732023"/>
                <a:ext cx="0" cy="435957"/>
              </a:xfrm>
              <a:prstGeom prst="line">
                <a:avLst/>
              </a:prstGeom>
              <a:ln w="2222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 Placeholder 6">
                <a:extLst>
                  <a:ext uri="{FF2B5EF4-FFF2-40B4-BE49-F238E27FC236}">
                    <a16:creationId xmlns:a16="http://schemas.microsoft.com/office/drawing/2014/main" id="{07FE4464-38AC-4CF7-A8F2-104660A51A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8126" y="4382317"/>
                <a:ext cx="1333258" cy="34970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ts val="2400"/>
                  </a:lnSpc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schemeClr val="bg1"/>
                    </a:solidFill>
                  </a:rPr>
                  <a:t>Triceratops</a:t>
                </a:r>
                <a:endPara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567258A-5AAF-4C3C-9EA1-735B52956A96}"/>
                </a:ext>
              </a:extLst>
            </p:cNvPr>
            <p:cNvSpPr/>
            <p:nvPr/>
          </p:nvSpPr>
          <p:spPr>
            <a:xfrm>
              <a:off x="4797022" y="1001350"/>
              <a:ext cx="1581912" cy="1581912"/>
            </a:xfrm>
            <a:prstGeom prst="ellipse">
              <a:avLst/>
            </a:prstGeom>
            <a:solidFill>
              <a:schemeClr val="accent6">
                <a:lumMod val="50000"/>
                <a:alpha val="34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D5A3D27-53DE-407E-B19F-432982EC730E}"/>
                </a:ext>
              </a:extLst>
            </p:cNvPr>
            <p:cNvGrpSpPr/>
            <p:nvPr/>
          </p:nvGrpSpPr>
          <p:grpSpPr>
            <a:xfrm>
              <a:off x="4945226" y="2568790"/>
              <a:ext cx="1333258" cy="785663"/>
              <a:chOff x="4945226" y="4382317"/>
              <a:chExt cx="1333258" cy="785663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62D98BE-A549-4C7D-B709-385E5FB58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7978" y="4732023"/>
                <a:ext cx="0" cy="435957"/>
              </a:xfrm>
              <a:prstGeom prst="line">
                <a:avLst/>
              </a:prstGeom>
              <a:ln w="2222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 Placeholder 6">
                <a:extLst>
                  <a:ext uri="{FF2B5EF4-FFF2-40B4-BE49-F238E27FC236}">
                    <a16:creationId xmlns:a16="http://schemas.microsoft.com/office/drawing/2014/main" id="{2A3BEDD8-5FFA-45AC-8BE6-E680F55BC0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5226" y="4382317"/>
                <a:ext cx="1333258" cy="34970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ts val="2400"/>
                  </a:lnSpc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schemeClr val="bg1"/>
                    </a:solidFill>
                  </a:rPr>
                  <a:t>Allosaurus</a:t>
                </a:r>
                <a:endPara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55" name="Allosaurus">
            <a:extLst>
              <a:ext uri="{FF2B5EF4-FFF2-40B4-BE49-F238E27FC236}">
                <a16:creationId xmlns:a16="http://schemas.microsoft.com/office/drawing/2014/main" id="{3B80B568-0C34-41AD-8184-3B41EDA63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83" y="1162033"/>
            <a:ext cx="2773920" cy="1152244"/>
          </a:xfrm>
          <a:prstGeom prst="rect">
            <a:avLst/>
          </a:prstGeom>
        </p:spPr>
      </p:pic>
      <p:sp>
        <p:nvSpPr>
          <p:cNvPr id="24" name="145" descr="145 million years ago">
            <a:extLst>
              <a:ext uri="{FF2B5EF4-FFF2-40B4-BE49-F238E27FC236}">
                <a16:creationId xmlns:a16="http://schemas.microsoft.com/office/drawing/2014/main" id="{AB03340C-C2B5-4A9B-B5A1-D58682B8CDAB}"/>
              </a:ext>
            </a:extLst>
          </p:cNvPr>
          <p:cNvSpPr txBox="1">
            <a:spLocks/>
          </p:cNvSpPr>
          <p:nvPr/>
        </p:nvSpPr>
        <p:spPr>
          <a:xfrm>
            <a:off x="5944343" y="4068512"/>
            <a:ext cx="640192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2000" dirty="0">
                <a:solidFill>
                  <a:schemeClr val="bg1"/>
                </a:solidFill>
              </a:rPr>
              <a:t>145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Cretaceous Period Text" descr="Cretaceous Period, 145 - 65 million years ago&#10;">
            <a:extLst>
              <a:ext uri="{FF2B5EF4-FFF2-40B4-BE49-F238E27FC236}">
                <a16:creationId xmlns:a16="http://schemas.microsoft.com/office/drawing/2014/main" id="{3086755F-04BC-45AC-BE5E-7D8DFBFC6DBF}"/>
              </a:ext>
            </a:extLst>
          </p:cNvPr>
          <p:cNvSpPr txBox="1">
            <a:spLocks/>
          </p:cNvSpPr>
          <p:nvPr/>
        </p:nvSpPr>
        <p:spPr>
          <a:xfrm>
            <a:off x="6965308" y="2979859"/>
            <a:ext cx="2634868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400" b="1" dirty="0">
                <a:solidFill>
                  <a:schemeClr val="accent5"/>
                </a:solidFill>
              </a:rPr>
              <a:t>Cretaceous Period</a:t>
            </a:r>
            <a:endParaRPr lang="en-US" sz="1400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3" name="65" descr="65 million years ago">
            <a:extLst>
              <a:ext uri="{FF2B5EF4-FFF2-40B4-BE49-F238E27FC236}">
                <a16:creationId xmlns:a16="http://schemas.microsoft.com/office/drawing/2014/main" id="{74892662-7E34-4EF1-9FB9-BA0F1FB55DEB}"/>
              </a:ext>
            </a:extLst>
          </p:cNvPr>
          <p:cNvGrpSpPr/>
          <p:nvPr/>
        </p:nvGrpSpPr>
        <p:grpSpPr>
          <a:xfrm>
            <a:off x="9721760" y="3551977"/>
            <a:ext cx="874876" cy="866241"/>
            <a:chOff x="9721760" y="3551977"/>
            <a:chExt cx="874876" cy="866241"/>
          </a:xfrm>
        </p:grpSpPr>
        <p:grpSp>
          <p:nvGrpSpPr>
            <p:cNvPr id="25" name="Group 24" descr="38-65">
              <a:extLst>
                <a:ext uri="{FF2B5EF4-FFF2-40B4-BE49-F238E27FC236}">
                  <a16:creationId xmlns:a16="http://schemas.microsoft.com/office/drawing/2014/main" id="{A71DB795-5E80-4D22-BFFD-D253BAAE1CF2}"/>
                </a:ext>
              </a:extLst>
            </p:cNvPr>
            <p:cNvGrpSpPr/>
            <p:nvPr/>
          </p:nvGrpSpPr>
          <p:grpSpPr>
            <a:xfrm>
              <a:off x="9817872" y="3553917"/>
              <a:ext cx="778764" cy="864301"/>
              <a:chOff x="9962559" y="3503760"/>
              <a:chExt cx="810124" cy="899105"/>
            </a:xfrm>
          </p:grpSpPr>
          <p:sp>
            <p:nvSpPr>
              <p:cNvPr id="26" name="Circle: Hollow 25">
                <a:extLst>
                  <a:ext uri="{FF2B5EF4-FFF2-40B4-BE49-F238E27FC236}">
                    <a16:creationId xmlns:a16="http://schemas.microsoft.com/office/drawing/2014/main" id="{28E9197E-E42B-4361-B402-511F39387F44}"/>
                  </a:ext>
                </a:extLst>
              </p:cNvPr>
              <p:cNvSpPr/>
              <p:nvPr/>
            </p:nvSpPr>
            <p:spPr>
              <a:xfrm>
                <a:off x="10290421" y="3503760"/>
                <a:ext cx="164608" cy="164608"/>
              </a:xfrm>
              <a:prstGeom prst="don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 Placeholder 6">
                <a:extLst>
                  <a:ext uri="{FF2B5EF4-FFF2-40B4-BE49-F238E27FC236}">
                    <a16:creationId xmlns:a16="http://schemas.microsoft.com/office/drawing/2014/main" id="{2AC9F146-BADC-4494-9181-D64E652346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62559" y="4039077"/>
                <a:ext cx="810124" cy="36378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ts val="2400"/>
                  </a:lnSpc>
                  <a:spcAft>
                    <a:spcPts val="600"/>
                  </a:spcAft>
                  <a:defRPr/>
                </a:pPr>
                <a:r>
                  <a:rPr lang="en-US" sz="2000" dirty="0">
                    <a:solidFill>
                      <a:schemeClr val="bg1"/>
                    </a:solidFill>
                  </a:rPr>
                  <a:t>65</a:t>
                </a:r>
                <a:endPara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BE672DF7-A98E-4767-9442-BA144FCFEA54}"/>
                </a:ext>
              </a:extLst>
            </p:cNvPr>
            <p:cNvSpPr/>
            <p:nvPr/>
          </p:nvSpPr>
          <p:spPr>
            <a:xfrm>
              <a:off x="9721760" y="3553917"/>
              <a:ext cx="158236" cy="158236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F72245-E81D-4300-94F2-B23F5A78281F}"/>
                </a:ext>
              </a:extLst>
            </p:cNvPr>
            <p:cNvSpPr/>
            <p:nvPr/>
          </p:nvSpPr>
          <p:spPr>
            <a:xfrm>
              <a:off x="9749130" y="3551977"/>
              <a:ext cx="517484" cy="160176"/>
            </a:xfrm>
            <a:custGeom>
              <a:avLst/>
              <a:gdLst>
                <a:gd name="connsiteX0" fmla="*/ 0 w 413988"/>
                <a:gd name="connsiteY0" fmla="*/ 0 h 160176"/>
                <a:gd name="connsiteX1" fmla="*/ 413988 w 413988"/>
                <a:gd name="connsiteY1" fmla="*/ 0 h 160176"/>
                <a:gd name="connsiteX2" fmla="*/ 413988 w 413988"/>
                <a:gd name="connsiteY2" fmla="*/ 160176 h 160176"/>
                <a:gd name="connsiteX3" fmla="*/ 0 w 413988"/>
                <a:gd name="connsiteY3" fmla="*/ 160176 h 160176"/>
                <a:gd name="connsiteX4" fmla="*/ 0 w 413988"/>
                <a:gd name="connsiteY4" fmla="*/ 0 h 160176"/>
                <a:gd name="connsiteX0" fmla="*/ 51748 w 465736"/>
                <a:gd name="connsiteY0" fmla="*/ 0 h 160176"/>
                <a:gd name="connsiteX1" fmla="*/ 465736 w 465736"/>
                <a:gd name="connsiteY1" fmla="*/ 0 h 160176"/>
                <a:gd name="connsiteX2" fmla="*/ 465736 w 465736"/>
                <a:gd name="connsiteY2" fmla="*/ 160176 h 160176"/>
                <a:gd name="connsiteX3" fmla="*/ 51748 w 465736"/>
                <a:gd name="connsiteY3" fmla="*/ 160176 h 160176"/>
                <a:gd name="connsiteX4" fmla="*/ 51748 w 465736"/>
                <a:gd name="connsiteY4" fmla="*/ 0 h 160176"/>
                <a:gd name="connsiteX0" fmla="*/ 51748 w 517484"/>
                <a:gd name="connsiteY0" fmla="*/ 0 h 160176"/>
                <a:gd name="connsiteX1" fmla="*/ 465736 w 517484"/>
                <a:gd name="connsiteY1" fmla="*/ 0 h 160176"/>
                <a:gd name="connsiteX2" fmla="*/ 465736 w 517484"/>
                <a:gd name="connsiteY2" fmla="*/ 160176 h 160176"/>
                <a:gd name="connsiteX3" fmla="*/ 51748 w 517484"/>
                <a:gd name="connsiteY3" fmla="*/ 160176 h 160176"/>
                <a:gd name="connsiteX4" fmla="*/ 51748 w 517484"/>
                <a:gd name="connsiteY4" fmla="*/ 0 h 16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4" h="160176">
                  <a:moveTo>
                    <a:pt x="51748" y="0"/>
                  </a:moveTo>
                  <a:lnTo>
                    <a:pt x="465736" y="0"/>
                  </a:lnTo>
                  <a:cubicBezTo>
                    <a:pt x="534734" y="26696"/>
                    <a:pt x="534734" y="133480"/>
                    <a:pt x="465736" y="160176"/>
                  </a:cubicBezTo>
                  <a:lnTo>
                    <a:pt x="51748" y="160176"/>
                  </a:lnTo>
                  <a:cubicBezTo>
                    <a:pt x="-17250" y="133480"/>
                    <a:pt x="-17250" y="26696"/>
                    <a:pt x="5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Triceratops" descr="Triceratops, side-view, over timeline of Cretaceous Period, 65-72 million years ago">
                <a:extLst>
                  <a:ext uri="{FF2B5EF4-FFF2-40B4-BE49-F238E27FC236}">
                    <a16:creationId xmlns:a16="http://schemas.microsoft.com/office/drawing/2014/main" id="{26AAF5CF-A752-402E-9F8F-4B058779ED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3041240"/>
                  </p:ext>
                </p:extLst>
              </p:nvPr>
            </p:nvGraphicFramePr>
            <p:xfrm>
              <a:off x="9081923" y="1297464"/>
              <a:ext cx="2102237" cy="102517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02237" cy="1025170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2489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Triceratops" descr="Triceratops, side-view, over timeline of Cretaceous Period, 65-72 million years ago">
                <a:extLst>
                  <a:ext uri="{FF2B5EF4-FFF2-40B4-BE49-F238E27FC236}">
                    <a16:creationId xmlns:a16="http://schemas.microsoft.com/office/drawing/2014/main" id="{26AAF5CF-A752-402E-9F8F-4B058779E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81923" y="1297464"/>
                <a:ext cx="2102237" cy="1025170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3" name="Lower Left Text" descr="The Cretaceous ended with the most famous mass extinction in all of history; the Cretaceous-Tertiary. &#10;Triceratops was one of the last dinosaurs to become extinct.&#10;">
            <a:extLst>
              <a:ext uri="{FF2B5EF4-FFF2-40B4-BE49-F238E27FC236}">
                <a16:creationId xmlns:a16="http://schemas.microsoft.com/office/drawing/2014/main" id="{8243D6D1-3721-43EA-857D-375610AB2AEF}"/>
              </a:ext>
            </a:extLst>
          </p:cNvPr>
          <p:cNvSpPr txBox="1">
            <a:spLocks/>
          </p:cNvSpPr>
          <p:nvPr/>
        </p:nvSpPr>
        <p:spPr>
          <a:xfrm>
            <a:off x="457199" y="4970686"/>
            <a:ext cx="5096057" cy="10985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The Cretaceous ended with the most famous mass extinction in all of history; the Cretaceous-Tertiary. </a:t>
            </a:r>
          </a:p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Triceratops was one of the last dinosaurs to become extinct.</a:t>
            </a:r>
          </a:p>
        </p:txBody>
      </p:sp>
      <p:grpSp>
        <p:nvGrpSpPr>
          <p:cNvPr id="5" name="Mind Blowing Fact Group" descr="Mind Blowing Fact:&#10;More time exists between Allosaurus in the Jurassic Period and Triceratops in the Cretaceous (83 million years) than between Triceratops and humans.">
            <a:extLst>
              <a:ext uri="{FF2B5EF4-FFF2-40B4-BE49-F238E27FC236}">
                <a16:creationId xmlns:a16="http://schemas.microsoft.com/office/drawing/2014/main" id="{2FF1DE9D-4469-41D7-AFEF-C06FAF713D8C}"/>
              </a:ext>
            </a:extLst>
          </p:cNvPr>
          <p:cNvGrpSpPr/>
          <p:nvPr/>
        </p:nvGrpSpPr>
        <p:grpSpPr>
          <a:xfrm>
            <a:off x="6178104" y="4911852"/>
            <a:ext cx="5723622" cy="1115351"/>
            <a:chOff x="6266230" y="1417209"/>
            <a:chExt cx="5723622" cy="1115351"/>
          </a:xfrm>
        </p:grpSpPr>
        <p:sp>
          <p:nvSpPr>
            <p:cNvPr id="6" name="Mind-blowing Paragraph" descr="More time exists between Allosaurus in the Jurassic Period and Triceratops in the Cretaceous (83 million years) than between Triceratops and humans.">
              <a:extLst>
                <a:ext uri="{FF2B5EF4-FFF2-40B4-BE49-F238E27FC236}">
                  <a16:creationId xmlns:a16="http://schemas.microsoft.com/office/drawing/2014/main" id="{30E1745D-EAC8-43F9-BDDA-7E85182A9477}"/>
                </a:ext>
              </a:extLst>
            </p:cNvPr>
            <p:cNvSpPr txBox="1">
              <a:spLocks/>
            </p:cNvSpPr>
            <p:nvPr/>
          </p:nvSpPr>
          <p:spPr>
            <a:xfrm>
              <a:off x="6893788" y="1799152"/>
              <a:ext cx="5096064" cy="73340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Aft>
                  <a:spcPts val="6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</a:rPr>
                <a:t>More time exists between Allosaurus in the Jurassic Period and Triceratops in the Cretaceous (83 million years) than between Triceratops and humans.</a:t>
              </a:r>
            </a:p>
          </p:txBody>
        </p:sp>
        <p:sp>
          <p:nvSpPr>
            <p:cNvPr id="7" name="Mind-blowing Title" descr="Mind blowing fact! &#10;">
              <a:extLst>
                <a:ext uri="{FF2B5EF4-FFF2-40B4-BE49-F238E27FC236}">
                  <a16:creationId xmlns:a16="http://schemas.microsoft.com/office/drawing/2014/main" id="{89B69294-4272-4F89-8A77-77CF6ED6F53D}"/>
                </a:ext>
              </a:extLst>
            </p:cNvPr>
            <p:cNvSpPr txBox="1">
              <a:spLocks/>
            </p:cNvSpPr>
            <p:nvPr/>
          </p:nvSpPr>
          <p:spPr>
            <a:xfrm>
              <a:off x="6893788" y="1473948"/>
              <a:ext cx="5096063" cy="321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Aft>
                  <a:spcPts val="600"/>
                </a:spcAft>
                <a:defRPr/>
              </a:pPr>
              <a:r>
                <a:rPr lang="en-US" sz="1800" b="1" dirty="0">
                  <a:solidFill>
                    <a:schemeClr val="accent5"/>
                  </a:solidFill>
                </a:rPr>
                <a:t>Mind blowing fact! </a:t>
              </a:r>
            </a:p>
          </p:txBody>
        </p:sp>
        <p:pic>
          <p:nvPicPr>
            <p:cNvPr id="8" name="Lightbulb">
              <a:extLst>
                <a:ext uri="{FF2B5EF4-FFF2-40B4-BE49-F238E27FC236}">
                  <a16:creationId xmlns:a16="http://schemas.microsoft.com/office/drawing/2014/main" id="{8B3F5468-B08D-4231-BD02-E3A2F1300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66230" y="1417209"/>
              <a:ext cx="627558" cy="6275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5724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7" presetClass="emph" presetSubtype="128" accel="10000" decel="1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61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 animBg="1"/>
      <p:bldP spid="11" grpId="0" animBg="1"/>
      <p:bldP spid="12" grpId="0" animBg="1"/>
      <p:bldP spid="15" grpId="0"/>
      <p:bldP spid="33" grpId="0"/>
      <p:bldP spid="18" grpId="0"/>
      <p:bldP spid="34" grpId="0"/>
      <p:bldP spid="24" grpId="0"/>
      <p:bldP spid="35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Title" descr="Slide Title">
            <a:extLst>
              <a:ext uri="{FF2B5EF4-FFF2-40B4-BE49-F238E27FC236}">
                <a16:creationId xmlns:a16="http://schemas.microsoft.com/office/drawing/2014/main" id="{72804335-EA01-477F-8E12-719F14FC16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1" y="75853"/>
            <a:ext cx="4860131" cy="989622"/>
          </a:xfrm>
        </p:spPr>
        <p:txBody>
          <a:bodyPr/>
          <a:lstStyle/>
          <a:p>
            <a:r>
              <a:rPr lang="en-US" dirty="0"/>
              <a:t>Where Triceratops Lived</a:t>
            </a:r>
          </a:p>
        </p:txBody>
      </p:sp>
      <p:pic>
        <p:nvPicPr>
          <p:cNvPr id="16" name="bg">
            <a:extLst>
              <a:ext uri="{FF2B5EF4-FFF2-40B4-BE49-F238E27FC236}">
                <a16:creationId xmlns:a16="http://schemas.microsoft.com/office/drawing/2014/main" id="{9D1D4AB2-CC5E-42FF-82DD-0FA7709B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14838"/>
          </a:xfrm>
          <a:prstGeom prst="rect">
            <a:avLst/>
          </a:prstGeom>
        </p:spPr>
      </p:pic>
      <p:pic>
        <p:nvPicPr>
          <p:cNvPr id="20" name="World Map" descr="2D map of the world">
            <a:extLst>
              <a:ext uri="{FF2B5EF4-FFF2-40B4-BE49-F238E27FC236}">
                <a16:creationId xmlns:a16="http://schemas.microsoft.com/office/drawing/2014/main" id="{A4F5A726-D21F-40D4-83DE-40588CA4D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544" y="1266307"/>
            <a:ext cx="8028761" cy="39766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Triceratops" descr="Picture of Triceratops pointing to the US and parts of Western Canada">
                <a:extLst>
                  <a:ext uri="{FF2B5EF4-FFF2-40B4-BE49-F238E27FC236}">
                    <a16:creationId xmlns:a16="http://schemas.microsoft.com/office/drawing/2014/main" id="{98FD60D0-361F-4F75-BB4D-98BF17F710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7735547"/>
                  </p:ext>
                </p:extLst>
              </p:nvPr>
            </p:nvGraphicFramePr>
            <p:xfrm>
              <a:off x="-386990" y="2859081"/>
              <a:ext cx="4657629" cy="248406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657629" cy="2484068"/>
                    </a:xfrm>
                    <a:prstGeom prst="rect">
                      <a:avLst/>
                    </a:prstGeom>
                  </am3d:spPr>
                  <am3d:camera>
                    <am3d:pos x="0" y="0" z="53238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246053" ay="3464730" az="208173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54458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Triceratops" descr="Picture of Triceratops pointing to the US and parts of Western Canada">
                <a:extLst>
                  <a:ext uri="{FF2B5EF4-FFF2-40B4-BE49-F238E27FC236}">
                    <a16:creationId xmlns:a16="http://schemas.microsoft.com/office/drawing/2014/main" id="{98FD60D0-361F-4F75-BB4D-98BF17F710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86990" y="2859081"/>
                <a:ext cx="4657629" cy="2484068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0DC799D-7653-45D4-949B-54BF16EE4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181225" y="2130950"/>
            <a:ext cx="1130021" cy="1123700"/>
          </a:xfrm>
          <a:prstGeom prst="bentConnector3">
            <a:avLst>
              <a:gd name="adj1" fmla="val 269"/>
            </a:avLst>
          </a:prstGeom>
          <a:noFill/>
          <a:ln w="22225" cap="flat" cmpd="sng" algn="ctr">
            <a:solidFill>
              <a:srgbClr val="549E39"/>
            </a:solidFill>
            <a:prstDash val="solid"/>
            <a:miter lim="800000"/>
            <a:headEnd type="oval"/>
            <a:tailEnd type="arrow"/>
          </a:ln>
          <a:effectLst/>
        </p:spPr>
      </p:cxnSp>
      <p:pic>
        <p:nvPicPr>
          <p:cNvPr id="22" name="USA" descr="United States Map">
            <a:extLst>
              <a:ext uri="{FF2B5EF4-FFF2-40B4-BE49-F238E27FC236}">
                <a16:creationId xmlns:a16="http://schemas.microsoft.com/office/drawing/2014/main" id="{A5F61A74-8807-4749-B096-16A4746A56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54096" y="2050382"/>
            <a:ext cx="1375821" cy="810415"/>
          </a:xfrm>
          <a:prstGeom prst="rect">
            <a:avLst/>
          </a:prstGeom>
        </p:spPr>
      </p:pic>
      <p:pic>
        <p:nvPicPr>
          <p:cNvPr id="23" name="Western Canada" descr="Western Canada Map">
            <a:extLst>
              <a:ext uri="{FF2B5EF4-FFF2-40B4-BE49-F238E27FC236}">
                <a16:creationId xmlns:a16="http://schemas.microsoft.com/office/drawing/2014/main" id="{E8E252F2-C16F-445B-B284-7A1B7C172E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11246" y="1751292"/>
            <a:ext cx="1074270" cy="471171"/>
          </a:xfrm>
          <a:prstGeom prst="rect">
            <a:avLst/>
          </a:prstGeom>
        </p:spPr>
      </p:pic>
      <p:pic>
        <p:nvPicPr>
          <p:cNvPr id="24" name="Plant">
            <a:extLst>
              <a:ext uri="{FF2B5EF4-FFF2-40B4-BE49-F238E27FC236}">
                <a16:creationId xmlns:a16="http://schemas.microsoft.com/office/drawing/2014/main" id="{EA01B10D-10BC-4902-BBC8-993C9D243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62" y="1"/>
            <a:ext cx="2795538" cy="2425700"/>
          </a:xfrm>
          <a:prstGeom prst="rect">
            <a:avLst/>
          </a:prstGeom>
        </p:spPr>
      </p:pic>
      <p:pic>
        <p:nvPicPr>
          <p:cNvPr id="19" name="Here Icon">
            <a:extLst>
              <a:ext uri="{FF2B5EF4-FFF2-40B4-BE49-F238E27FC236}">
                <a16:creationId xmlns:a16="http://schemas.microsoft.com/office/drawing/2014/main" id="{AAB0973D-917A-430C-B2E1-527F4010B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327" y="5565974"/>
            <a:ext cx="614680" cy="614678"/>
          </a:xfrm>
          <a:prstGeom prst="rect">
            <a:avLst/>
          </a:prstGeom>
        </p:spPr>
      </p:pic>
      <p:sp>
        <p:nvSpPr>
          <p:cNvPr id="17" name="Text Placeholder 6" descr="Triceratops lived in parts of Western Canada and the U.S. ">
            <a:extLst>
              <a:ext uri="{FF2B5EF4-FFF2-40B4-BE49-F238E27FC236}">
                <a16:creationId xmlns:a16="http://schemas.microsoft.com/office/drawing/2014/main" id="{1819B6E1-0DA2-456E-9874-8EB62E625D07}"/>
              </a:ext>
            </a:extLst>
          </p:cNvPr>
          <p:cNvSpPr txBox="1">
            <a:spLocks/>
          </p:cNvSpPr>
          <p:nvPr/>
        </p:nvSpPr>
        <p:spPr>
          <a:xfrm>
            <a:off x="1467206" y="5640514"/>
            <a:ext cx="3688080" cy="4876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Triceratops lived in parts of Western Canada and the U.S. </a:t>
            </a:r>
          </a:p>
        </p:txBody>
      </p:sp>
      <p:sp>
        <p:nvSpPr>
          <p:cNvPr id="18" name="Text Placeholder 6" descr="It liked marshy, forested areas– all the better to hide from its mortal enemy: the ferocious, T-Rex.">
            <a:extLst>
              <a:ext uri="{FF2B5EF4-FFF2-40B4-BE49-F238E27FC236}">
                <a16:creationId xmlns:a16="http://schemas.microsoft.com/office/drawing/2014/main" id="{6B92B084-9536-4FAF-B605-5BBA52EC0B62}"/>
              </a:ext>
            </a:extLst>
          </p:cNvPr>
          <p:cNvSpPr txBox="1">
            <a:spLocks/>
          </p:cNvSpPr>
          <p:nvPr/>
        </p:nvSpPr>
        <p:spPr>
          <a:xfrm>
            <a:off x="6638924" y="5640513"/>
            <a:ext cx="4963160" cy="6146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It liked marshy, forested areas– all the better to hide from its mortal enemy: the ferocious, T-Rex.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060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112C3E6-6F12-4DE9-9E46-D6C71B44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48" y="182562"/>
            <a:ext cx="10515600" cy="656804"/>
          </a:xfrm>
        </p:spPr>
        <p:txBody>
          <a:bodyPr>
            <a:normAutofit/>
          </a:bodyPr>
          <a:lstStyle/>
          <a:p>
            <a:r>
              <a:rPr lang="en-US" dirty="0"/>
              <a:t>Triceratops Herds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750A1-EBE8-4F1B-94E0-3D34D6535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" descr="Subtitle">
            <a:extLst>
              <a:ext uri="{FF2B5EF4-FFF2-40B4-BE49-F238E27FC236}">
                <a16:creationId xmlns:a16="http://schemas.microsoft.com/office/drawing/2014/main" id="{D8E13E18-3123-4305-8C45-CD6D334FB140}"/>
              </a:ext>
            </a:extLst>
          </p:cNvPr>
          <p:cNvSpPr txBox="1">
            <a:spLocks/>
          </p:cNvSpPr>
          <p:nvPr/>
        </p:nvSpPr>
        <p:spPr>
          <a:xfrm>
            <a:off x="479176" y="1458437"/>
            <a:ext cx="3662680" cy="340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Fossil Discoveries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aragraph" descr="The most recent fossilized discoveries suggest that Triceratops congregated and travelled in small groups, especially as juveniles, perhaps with their families.&#10;There’s little evidence to show they lived in large herds.">
            <a:extLst>
              <a:ext uri="{FF2B5EF4-FFF2-40B4-BE49-F238E27FC236}">
                <a16:creationId xmlns:a16="http://schemas.microsoft.com/office/drawing/2014/main" id="{694E6EA8-3E74-4272-ACB6-25CEF8379FC1}"/>
              </a:ext>
            </a:extLst>
          </p:cNvPr>
          <p:cNvSpPr txBox="1">
            <a:spLocks/>
          </p:cNvSpPr>
          <p:nvPr/>
        </p:nvSpPr>
        <p:spPr>
          <a:xfrm>
            <a:off x="479176" y="1916072"/>
            <a:ext cx="4042024" cy="24019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The most recent fossilized discoveries suggest that Triceratops congregated and travelled in small groups, especially as juveniles, perhaps with their families.</a:t>
            </a:r>
          </a:p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There’s little evidence to show they lived in large herds.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Triceratops" descr="Large Triceratops">
                <a:extLst>
                  <a:ext uri="{FF2B5EF4-FFF2-40B4-BE49-F238E27FC236}">
                    <a16:creationId xmlns:a16="http://schemas.microsoft.com/office/drawing/2014/main" id="{E2D55A76-305B-439C-B12F-8FAB2ABAC0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23772350"/>
                  </p:ext>
                </p:extLst>
              </p:nvPr>
            </p:nvGraphicFramePr>
            <p:xfrm>
              <a:off x="1264865" y="1026780"/>
              <a:ext cx="9578792" cy="58312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78792" cy="5831220"/>
                    </a:xfrm>
                    <a:prstGeom prst="rect">
                      <a:avLst/>
                    </a:prstGeom>
                    <a:effectLst/>
                  </am3d:spPr>
                  <am3d:camera>
                    <am3d:pos x="-1741777" y="311659" z="53238141"/>
                    <am3d:up dx="0" dy="36000000" dz="0"/>
                    <am3d:lookAt x="-1741777" y="311659" z="0"/>
                    <am3d:perspective fov="1478009"/>
                  </am3d:camera>
                  <am3d:trans>
                    <am3d:meterPerModelUnit n="1495197" d="1000000"/>
                    <am3d:preTrans dx="-25361" dy="-8543110" dz="-14743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1892" ay="1311125" az="153914"/>
                    <am3d:postTrans dx="-1741777" dy="311659" dz="0"/>
                  </am3d:trans>
                  <am3d:attrSrcUrl r:id="rId4"/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Triceratops" descr="Large Triceratops">
                <a:extLst>
                  <a:ext uri="{FF2B5EF4-FFF2-40B4-BE49-F238E27FC236}">
                    <a16:creationId xmlns:a16="http://schemas.microsoft.com/office/drawing/2014/main" id="{E2D55A76-305B-439C-B12F-8FAB2ABAC0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865" y="1026780"/>
                <a:ext cx="9578792" cy="5831220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7" name="Two Triceratops Picture" descr="Mommy and baby triceratops">
            <a:extLst>
              <a:ext uri="{FF2B5EF4-FFF2-40B4-BE49-F238E27FC236}">
                <a16:creationId xmlns:a16="http://schemas.microsoft.com/office/drawing/2014/main" id="{6E76E034-786B-4F1E-B88F-287FC0F6A9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347" y="2377548"/>
            <a:ext cx="4042023" cy="4109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5740E-B4F1-4778-83A1-55CC6A5E9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62" y="1"/>
            <a:ext cx="2795538" cy="2425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150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76BF240A-6767-4D63-96FF-83ECF3D8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Dentist's Nightmare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9AE615-E154-4722-9FAF-1FDC3F5C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" descr="Triceratops Teeth">
            <a:extLst>
              <a:ext uri="{FF2B5EF4-FFF2-40B4-BE49-F238E27FC236}">
                <a16:creationId xmlns:a16="http://schemas.microsoft.com/office/drawing/2014/main" id="{0B9A233B-80AB-4D4F-BE54-C0A0ADE9D06A}"/>
              </a:ext>
            </a:extLst>
          </p:cNvPr>
          <p:cNvSpPr txBox="1">
            <a:spLocks/>
          </p:cNvSpPr>
          <p:nvPr/>
        </p:nvSpPr>
        <p:spPr>
          <a:xfrm>
            <a:off x="403820" y="1234188"/>
            <a:ext cx="5295900" cy="50059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Triceratops Teeth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Paragraph Text" descr="Triceratops teeth are one of the most complex of all animals that have ever lived.&#10;Comprising  5 layers, and up to 40 ‘batteries’ (columns) on each side of the jaw, an adult could boast as many as 800 teeth!&#10;These layers allowed Triceratops to munch through massive amounts of leaves, stems, and woody branches. When you weigh as much as 2 male elephants, you need a lot of food!     But thankfully, they were herbivores…&#10;The wear and tear of all this chewing was tremendous, hence so many teeth to replace ones that got damaged over time.">
            <a:extLst>
              <a:ext uri="{FF2B5EF4-FFF2-40B4-BE49-F238E27FC236}">
                <a16:creationId xmlns:a16="http://schemas.microsoft.com/office/drawing/2014/main" id="{43B95D73-8700-422B-B61D-2A56CFBE6C4E}"/>
              </a:ext>
            </a:extLst>
          </p:cNvPr>
          <p:cNvSpPr txBox="1">
            <a:spLocks/>
          </p:cNvSpPr>
          <p:nvPr/>
        </p:nvSpPr>
        <p:spPr>
          <a:xfrm>
            <a:off x="425796" y="1734786"/>
            <a:ext cx="4741753" cy="4602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Triceratops teeth are one of the most complex of all animals that have ever lived.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Comprising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 layers,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up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40 ‘batteries’ (columns)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each side of the jaw, an adult could boast as many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800 teeth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These layers allowed Triceratops to munch through massive amounts of leaves, stems, and woody branches. When you weigh as much as 2 male elephants, you need a lot of food!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But thankfully, they were herbivores…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wear and tear of all this chewing was tremendous, hence so many teeth to replace ones that got damaged over time.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Triceratops" descr="Triceratops, facing us; it looks like he is smiling.">
                <a:extLst>
                  <a:ext uri="{FF2B5EF4-FFF2-40B4-BE49-F238E27FC236}">
                    <a16:creationId xmlns:a16="http://schemas.microsoft.com/office/drawing/2014/main" id="{B1765F7A-08F3-46CC-8A60-125CCDD8970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6081070"/>
                  </p:ext>
                </p:extLst>
              </p:nvPr>
            </p:nvGraphicFramePr>
            <p:xfrm>
              <a:off x="1879600" y="-534865"/>
              <a:ext cx="13022673" cy="79277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022673" cy="7927729"/>
                    </a:xfrm>
                    <a:prstGeom prst="rect">
                      <a:avLst/>
                    </a:prstGeom>
                    <a:effectLst/>
                  </am3d:spPr>
                  <am3d:camera>
                    <am3d:pos x="-1741777" y="311659" z="53238141"/>
                    <am3d:up dx="0" dy="36000000" dz="0"/>
                    <am3d:lookAt x="-1741777" y="311659" z="0"/>
                    <am3d:perspective fov="1478009"/>
                  </am3d:camera>
                  <am3d:trans>
                    <am3d:meterPerModelUnit n="1495197" d="1000000"/>
                    <am3d:preTrans dx="-25361" dy="-8543110" dz="-1474349"/>
                    <am3d:scale>
                      <am3d:sx n="1000000" d="1000000"/>
                      <am3d:sy n="1000000" d="1000000"/>
                      <am3d:sz n="1000000" d="1000000"/>
                    </am3d:scale>
                    <am3d:rot ax="157173" ay="-49011" az="-2270"/>
                    <am3d:postTrans dx="-1741777" dy="311659" dz="0"/>
                  </am3d:trans>
                  <am3d:attrSrcUrl r:id="rId4"/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Triceratops" descr="Triceratops, facing us; it looks like he is smiling.">
                <a:extLst>
                  <a:ext uri="{FF2B5EF4-FFF2-40B4-BE49-F238E27FC236}">
                    <a16:creationId xmlns:a16="http://schemas.microsoft.com/office/drawing/2014/main" id="{B1765F7A-08F3-46CC-8A60-125CCDD89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9600" y="-534865"/>
                <a:ext cx="13022673" cy="7927729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9" name="Plant">
            <a:extLst>
              <a:ext uri="{FF2B5EF4-FFF2-40B4-BE49-F238E27FC236}">
                <a16:creationId xmlns:a16="http://schemas.microsoft.com/office/drawing/2014/main" id="{71CE296B-E8F4-4ED9-A514-C421ADFBE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62" y="1"/>
            <a:ext cx="2795538" cy="2425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021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RICERATOPS THEME" val="MRLcVjX5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riceratops Theme">
  <a:themeElements>
    <a:clrScheme name="Triceratops">
      <a:dk1>
        <a:sysClr val="windowText" lastClr="000000"/>
      </a:dk1>
      <a:lt1>
        <a:sysClr val="window" lastClr="FFFFFF"/>
      </a:lt1>
      <a:dk2>
        <a:srgbClr val="384449"/>
      </a:dk2>
      <a:lt2>
        <a:srgbClr val="D9D9D9"/>
      </a:lt2>
      <a:accent1>
        <a:srgbClr val="278A77"/>
      </a:accent1>
      <a:accent2>
        <a:srgbClr val="569EAA"/>
      </a:accent2>
      <a:accent3>
        <a:srgbClr val="80A04B"/>
      </a:accent3>
      <a:accent4>
        <a:srgbClr val="FFC000"/>
      </a:accent4>
      <a:accent5>
        <a:srgbClr val="03B992"/>
      </a:accent5>
      <a:accent6>
        <a:srgbClr val="54717E"/>
      </a:accent6>
      <a:hlink>
        <a:srgbClr val="FFC000"/>
      </a:hlink>
      <a:folHlink>
        <a:srgbClr val="80A04B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5_Triceratops - The three horned dinosaur_AAS_v3" id="{62B68F51-42BD-4F22-9C89-AD26921461B2}" vid="{4394E322-BCFB-42CF-B1DB-7E3472358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4C581A-2515-4085-85C4-F8EE3C7E5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D582EF-0C1E-4223-821C-06B357F408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FA4079C-B995-4380-B9B3-7AA59BD227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Triceratops - The three horned dinosaur</Template>
  <TotalTime>0</TotalTime>
  <Words>470</Words>
  <Application>Microsoft Office PowerPoint</Application>
  <PresentationFormat>Widescreen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Segoe UI</vt:lpstr>
      <vt:lpstr>Segoe UI Bold</vt:lpstr>
      <vt:lpstr>Segoe UI Light</vt:lpstr>
      <vt:lpstr>Triceratops Theme</vt:lpstr>
      <vt:lpstr>Triceratops</vt:lpstr>
      <vt:lpstr>Triceratops means literally,  “three horned face”</vt:lpstr>
      <vt:lpstr>Horns And Bony Frill</vt:lpstr>
      <vt:lpstr>Triceratops size</vt:lpstr>
      <vt:lpstr>Triceratops Versus T-Rex</vt:lpstr>
      <vt:lpstr>Triceratops Timeline</vt:lpstr>
      <vt:lpstr>Where Triceratops Lived</vt:lpstr>
      <vt:lpstr>Triceratops Herds</vt:lpstr>
      <vt:lpstr>A Dentist's Nightmare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Triceratops</dc:title>
  <dc:creator>Mohamed</dc:creator>
  <cp:lastModifiedBy>Mohamed</cp:lastModifiedBy>
  <cp:revision>1</cp:revision>
  <dcterms:created xsi:type="dcterms:W3CDTF">2021-03-05T18:18:49Z</dcterms:created>
  <dcterms:modified xsi:type="dcterms:W3CDTF">2021-03-05T18:19:00Z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